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22" r:id="rId4"/>
    <p:sldId id="321" r:id="rId5"/>
    <p:sldId id="325" r:id="rId6"/>
    <p:sldId id="323" r:id="rId7"/>
    <p:sldId id="324" r:id="rId8"/>
    <p:sldId id="312" r:id="rId9"/>
    <p:sldId id="313" r:id="rId10"/>
    <p:sldId id="281" r:id="rId11"/>
    <p:sldId id="259" r:id="rId12"/>
    <p:sldId id="310" r:id="rId13"/>
    <p:sldId id="302" r:id="rId14"/>
    <p:sldId id="294" r:id="rId15"/>
    <p:sldId id="299" r:id="rId16"/>
    <p:sldId id="300" r:id="rId17"/>
    <p:sldId id="314" r:id="rId18"/>
    <p:sldId id="311" r:id="rId19"/>
    <p:sldId id="315" r:id="rId20"/>
    <p:sldId id="295" r:id="rId21"/>
    <p:sldId id="326" r:id="rId22"/>
    <p:sldId id="296" r:id="rId23"/>
    <p:sldId id="297" r:id="rId24"/>
    <p:sldId id="317" r:id="rId25"/>
    <p:sldId id="316" r:id="rId26"/>
    <p:sldId id="318" r:id="rId27"/>
    <p:sldId id="301" r:id="rId28"/>
    <p:sldId id="309" r:id="rId2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D03781-0D5E-4EE5-BCEC-8097445497D8}">
          <p14:sldIdLst>
            <p14:sldId id="256"/>
            <p14:sldId id="319"/>
            <p14:sldId id="322"/>
            <p14:sldId id="321"/>
            <p14:sldId id="325"/>
            <p14:sldId id="323"/>
            <p14:sldId id="324"/>
            <p14:sldId id="312"/>
            <p14:sldId id="313"/>
            <p14:sldId id="281"/>
            <p14:sldId id="259"/>
            <p14:sldId id="310"/>
            <p14:sldId id="302"/>
            <p14:sldId id="294"/>
            <p14:sldId id="299"/>
            <p14:sldId id="300"/>
            <p14:sldId id="314"/>
            <p14:sldId id="311"/>
            <p14:sldId id="315"/>
            <p14:sldId id="295"/>
            <p14:sldId id="326"/>
            <p14:sldId id="296"/>
            <p14:sldId id="297"/>
            <p14:sldId id="317"/>
            <p14:sldId id="316"/>
            <p14:sldId id="318"/>
            <p14:sldId id="301"/>
          </p14:sldIdLst>
        </p14:section>
        <p14:section name="Untitled Section" id="{CC21C364-F53F-4E41-9EFB-B6D4EE6E4DA6}">
          <p14:sldIdLst>
            <p14:sldId id="30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1D8E-D941-4D8E-BC39-A7D7AA76B2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8C584-E56F-43F1-BC43-F5C69E14B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C65C3-6F76-4A94-949D-8D31B666ED75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ED4B2-90E0-4FC6-8C29-822BA5CE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262B3E-84D0-4C64-8FAB-963628F8584C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8449-8674-4795-BA12-22974BCC5D40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32680381-26A2-4AB1-8263-2319C2AAAF97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B34-A9FE-4DE6-9698-E27387108315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3AA1A9-6D97-4669-8428-21F4B114B518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E206-D949-4D8B-8EB9-1B52E7FBD833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AD-E338-42E3-8BB3-33F1492435C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06D5-6257-46C0-84BF-E28B6DD97452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09EDB0-6000-48D2-9AFA-DD1894B625B0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D78-CBA5-499A-841D-9EB0138672A7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943-4FF6-4529-93D9-1EAA95785C20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4A0CB9-4643-4FC3-8966-3E69F78B42F5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7" y="1828799"/>
            <a:ext cx="2314689" cy="207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6729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14" y="175847"/>
            <a:ext cx="9656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CA" dirty="0">
                <a:latin typeface="Berlin Sans FB Demi" panose="020E0802020502020306" pitchFamily="34" charset="0"/>
              </a:rPr>
              <a:t/>
            </a:r>
            <a:br>
              <a:rPr lang="en-CA" dirty="0">
                <a:latin typeface="Berlin Sans FB Demi" panose="020E0802020502020306" pitchFamily="34" charset="0"/>
              </a:rPr>
            </a:br>
            <a:r>
              <a:rPr lang="en-CA" dirty="0">
                <a:latin typeface="Berlin Sans FB Demi" panose="020E0802020502020306" pitchFamily="34" charset="0"/>
              </a:rPr>
              <a:t/>
            </a:r>
            <a:br>
              <a:rPr lang="en-CA" dirty="0">
                <a:latin typeface="Berlin Sans FB Demi" panose="020E0802020502020306" pitchFamily="34" charset="0"/>
              </a:rPr>
            </a:br>
            <a:r>
              <a:rPr lang="en-CA" b="1" dirty="0">
                <a:solidFill>
                  <a:srgbClr val="7030A0"/>
                </a:solidFill>
                <a:cs typeface="Times New Roman" panose="02020603050405020304" pitchFamily="18" charset="0"/>
              </a:rPr>
              <a:t>Kahnawà:ke’s Approach to Cannabis Legalization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24" y="234462"/>
            <a:ext cx="1358366" cy="1219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19" y="187570"/>
            <a:ext cx="9651600" cy="521208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PREPARATION FOR Cannabis LEGALIZATION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832339"/>
            <a:ext cx="8922311" cy="5791200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en-US" b="1" dirty="0"/>
          </a:p>
          <a:p>
            <a:pPr lvl="0"/>
            <a:r>
              <a:rPr lang="en-US" b="1" dirty="0"/>
              <a:t>Consultation</a:t>
            </a:r>
            <a:r>
              <a:rPr lang="en-US" b="1" dirty="0" smtClean="0"/>
              <a:t>:</a:t>
            </a:r>
          </a:p>
          <a:p>
            <a:pPr marL="0" lvl="0" indent="0">
              <a:buNone/>
            </a:pPr>
            <a:endParaRPr lang="en-US" b="1" dirty="0"/>
          </a:p>
          <a:p>
            <a:pPr lvl="1"/>
            <a:r>
              <a:rPr lang="en-US" b="1" dirty="0"/>
              <a:t>Federal/provincial </a:t>
            </a:r>
            <a:r>
              <a:rPr lang="en-US" b="1" dirty="0" smtClean="0"/>
              <a:t>gov’t (i.e. Minister Bill Blair)</a:t>
            </a:r>
          </a:p>
          <a:p>
            <a:pPr lvl="1"/>
            <a:r>
              <a:rPr lang="en-US" b="1" dirty="0" smtClean="0"/>
              <a:t>Kahnawà:ke </a:t>
            </a:r>
            <a:r>
              <a:rPr lang="en-US" b="1" dirty="0" smtClean="0"/>
              <a:t>Peacekeepers/Public Health and Safety</a:t>
            </a:r>
            <a:endParaRPr lang="en-US" b="1" dirty="0"/>
          </a:p>
          <a:p>
            <a:pPr lvl="1"/>
            <a:r>
              <a:rPr lang="en-US" b="1" dirty="0" smtClean="0"/>
              <a:t>KSCS, KMHC, </a:t>
            </a:r>
            <a:r>
              <a:rPr lang="en-US" b="1" dirty="0"/>
              <a:t>Santé </a:t>
            </a:r>
            <a:r>
              <a:rPr lang="en-US" b="1" dirty="0" smtClean="0"/>
              <a:t>Cannabis, Kahnawà:ke </a:t>
            </a:r>
            <a:r>
              <a:rPr lang="en-US" b="1" dirty="0"/>
              <a:t>Justice </a:t>
            </a:r>
            <a:r>
              <a:rPr lang="en-US" b="1" dirty="0" smtClean="0"/>
              <a:t>Commission, Tewatohnhi'saktha </a:t>
            </a:r>
            <a:endParaRPr lang="en-US" b="1" dirty="0"/>
          </a:p>
          <a:p>
            <a:pPr lvl="1"/>
            <a:r>
              <a:rPr lang="en-US" b="1" dirty="0" smtClean="0"/>
              <a:t>AFNQL, Thunderbird Foundation, other First Nations</a:t>
            </a:r>
            <a:endParaRPr lang="en-US" b="1" dirty="0"/>
          </a:p>
          <a:p>
            <a:pPr lvl="1"/>
            <a:r>
              <a:rPr lang="en-US" b="1" dirty="0"/>
              <a:t>Licensed &amp; pre-licensed </a:t>
            </a:r>
            <a:r>
              <a:rPr lang="en-US" b="1" dirty="0" smtClean="0"/>
              <a:t>producers (including site visits)</a:t>
            </a:r>
          </a:p>
          <a:p>
            <a:pPr lvl="1"/>
            <a:r>
              <a:rPr lang="en-US" b="1" dirty="0" smtClean="0"/>
              <a:t>Conferences (i.e. </a:t>
            </a:r>
            <a:r>
              <a:rPr lang="en-US" b="1" dirty="0" err="1" smtClean="0"/>
              <a:t>O’Cannabiz</a:t>
            </a:r>
            <a:r>
              <a:rPr lang="en-US" b="1" dirty="0" smtClean="0"/>
              <a:t> Conference, McGill University – Institute for Health and Social Policy’s cannabis conference)</a:t>
            </a:r>
          </a:p>
          <a:p>
            <a:pPr marL="292608" lvl="1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sz="11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93433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Key Takeaways from Kahnawà:ke Technical Survey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0423"/>
            <a:ext cx="9106745" cy="4676503"/>
          </a:xfrm>
        </p:spPr>
        <p:txBody>
          <a:bodyPr>
            <a:normAutofit/>
          </a:bodyPr>
          <a:lstStyle/>
          <a:p>
            <a:r>
              <a:rPr lang="en-CA" sz="2200" dirty="0"/>
              <a:t>1700 people called, 268 responded (90% confidence rate)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57% supported creating local Cannabis Law (31% opposed)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45% supported recreational sales on territory (42% opposed, 13% had no opinion)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52% supported production in Kahnawà:ke </a:t>
            </a:r>
            <a:r>
              <a:rPr lang="en-CA" sz="2200" dirty="0" smtClean="0"/>
              <a:t>with sale outside of </a:t>
            </a:r>
            <a:r>
              <a:rPr lang="en-CA" sz="2200" dirty="0" smtClean="0"/>
              <a:t>the community </a:t>
            </a:r>
            <a:r>
              <a:rPr lang="en-CA" sz="2200" dirty="0" smtClean="0"/>
              <a:t>(35</a:t>
            </a:r>
            <a:r>
              <a:rPr lang="en-CA" sz="2200" dirty="0"/>
              <a:t>% opposed)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41% supported off-territory investment (46% opposed)</a:t>
            </a:r>
          </a:p>
          <a:p>
            <a:pPr lvl="1"/>
            <a:endParaRPr lang="en-CA" dirty="0"/>
          </a:p>
          <a:p>
            <a:pPr marL="457188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Made-for-Kahnawake solution to cannabis 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Overall objective of KCCL is to </a:t>
            </a:r>
            <a:r>
              <a:rPr lang="en-US" dirty="0" smtClean="0"/>
              <a:t>assert local control and ensure there will not be unilateral imposition of laws by Canada and Quebec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KCCL is to ensure local control of cannabis industry given lack </a:t>
            </a:r>
            <a:r>
              <a:rPr lang="en-US" dirty="0" smtClean="0"/>
              <a:t>of </a:t>
            </a:r>
            <a:r>
              <a:rPr lang="en-US" dirty="0" smtClean="0"/>
              <a:t>zoning laws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KCCL will </a:t>
            </a:r>
            <a:r>
              <a:rPr lang="en-US" dirty="0"/>
              <a:t>displace provincial laws with respect to distribution and sale of cannabis on the Territory</a:t>
            </a:r>
          </a:p>
          <a:p>
            <a:endParaRPr lang="en-US" dirty="0"/>
          </a:p>
          <a:p>
            <a:r>
              <a:rPr lang="en-US" dirty="0"/>
              <a:t>Kahnawà:ke will establish its own self-governing institutions to ensure health and safety of the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/>
              <a:t>Two-tiered licensing system:</a:t>
            </a:r>
          </a:p>
          <a:p>
            <a:pPr lvl="1"/>
            <a:r>
              <a:rPr lang="en-US" sz="2900" dirty="0"/>
              <a:t>Both Health Canada </a:t>
            </a:r>
            <a:r>
              <a:rPr lang="en-US" sz="2900" u="sng" dirty="0"/>
              <a:t>and</a:t>
            </a:r>
            <a:r>
              <a:rPr lang="en-US" sz="2900" dirty="0"/>
              <a:t> Kahnawà:ke licenses are required in order to operate in the Territory</a:t>
            </a:r>
          </a:p>
          <a:p>
            <a:pPr lvl="1"/>
            <a:endParaRPr lang="en-US" sz="2900" dirty="0"/>
          </a:p>
          <a:p>
            <a:r>
              <a:rPr lang="en-US" sz="2900" dirty="0" err="1"/>
              <a:t>KCCL</a:t>
            </a:r>
            <a:r>
              <a:rPr lang="en-US" sz="2900" dirty="0"/>
              <a:t> will regulate:</a:t>
            </a:r>
          </a:p>
          <a:p>
            <a:pPr lvl="1"/>
            <a:r>
              <a:rPr lang="en-US" sz="2900" dirty="0" smtClean="0"/>
              <a:t>Cultivation</a:t>
            </a:r>
          </a:p>
          <a:p>
            <a:pPr lvl="1"/>
            <a:r>
              <a:rPr lang="en-US" sz="2900" dirty="0" smtClean="0"/>
              <a:t>Processing</a:t>
            </a:r>
            <a:endParaRPr lang="en-US" sz="2900" dirty="0"/>
          </a:p>
          <a:p>
            <a:pPr lvl="1"/>
            <a:r>
              <a:rPr lang="en-US" sz="2900" dirty="0"/>
              <a:t>Distribution </a:t>
            </a:r>
          </a:p>
          <a:p>
            <a:pPr lvl="1"/>
            <a:r>
              <a:rPr lang="en-US" sz="2900" dirty="0"/>
              <a:t>Sale and </a:t>
            </a:r>
          </a:p>
          <a:p>
            <a:pPr lvl="1"/>
            <a:r>
              <a:rPr lang="en-US" sz="2900" dirty="0"/>
              <a:t>Possession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1969"/>
            <a:ext cx="9652000" cy="5353767"/>
          </a:xfrm>
        </p:spPr>
        <p:txBody>
          <a:bodyPr>
            <a:normAutofit lnSpcReduction="10000"/>
          </a:bodyPr>
          <a:lstStyle/>
          <a:p>
            <a:r>
              <a:rPr lang="en-CA" sz="2900" dirty="0"/>
              <a:t>Kahnawà:ke is invoking the exclusive right and jurisdiction to regulate and control cannabis within its Territory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Jurisdiction:</a:t>
            </a:r>
          </a:p>
          <a:p>
            <a:pPr lvl="1"/>
            <a:r>
              <a:rPr lang="en-US" sz="2900" dirty="0"/>
              <a:t>Right to self-government </a:t>
            </a:r>
          </a:p>
          <a:p>
            <a:pPr lvl="1"/>
            <a:r>
              <a:rPr lang="en-US" sz="2900" dirty="0"/>
              <a:t>Right to self-determination</a:t>
            </a:r>
          </a:p>
          <a:p>
            <a:pPr lvl="1"/>
            <a:r>
              <a:rPr lang="en-US" sz="2900" dirty="0"/>
              <a:t>Rights as affirmed and recognized under s. 35 of the </a:t>
            </a:r>
            <a:r>
              <a:rPr lang="en-US" sz="2900" i="1" dirty="0"/>
              <a:t>Constitution Act, 1982</a:t>
            </a:r>
          </a:p>
          <a:p>
            <a:pPr lvl="1"/>
            <a:r>
              <a:rPr lang="en-US" sz="2900" dirty="0"/>
              <a:t>Rights as recognized and affirmed under the </a:t>
            </a:r>
            <a:r>
              <a:rPr lang="en-US" sz="2900" i="1" dirty="0"/>
              <a:t>United Nations Declaration on the Rights of Indigenous Peoples</a:t>
            </a:r>
          </a:p>
          <a:p>
            <a:pPr marL="292608" lvl="1" indent="0">
              <a:buNone/>
            </a:pPr>
            <a:endParaRPr lang="en-US" sz="29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7138"/>
            <a:ext cx="9652000" cy="5318598"/>
          </a:xfrm>
        </p:spPr>
        <p:txBody>
          <a:bodyPr>
            <a:normAutofit/>
          </a:bodyPr>
          <a:lstStyle/>
          <a:p>
            <a:r>
              <a:rPr lang="en-US" dirty="0"/>
              <a:t>Purpose of the </a:t>
            </a:r>
            <a:r>
              <a:rPr lang="en-US" dirty="0" err="1"/>
              <a:t>KCCL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sz="2400" dirty="0" smtClean="0"/>
              <a:t>Ensure health </a:t>
            </a:r>
            <a:r>
              <a:rPr lang="en-US" sz="2400" dirty="0"/>
              <a:t>and </a:t>
            </a:r>
            <a:r>
              <a:rPr lang="en-US" sz="2400" dirty="0" smtClean="0"/>
              <a:t>safety of community (especially youth)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CA" sz="2500" dirty="0"/>
              <a:t>protect the jurisdictional integrity of </a:t>
            </a:r>
            <a:r>
              <a:rPr lang="en-CA" sz="2500"/>
              <a:t>the </a:t>
            </a:r>
            <a:r>
              <a:rPr lang="en-CA" sz="2500" smtClean="0"/>
              <a:t>Territory</a:t>
            </a:r>
          </a:p>
          <a:p>
            <a:pPr marL="292608" lvl="1" indent="0">
              <a:buNone/>
            </a:pPr>
            <a:endParaRPr lang="en-US" sz="2100" dirty="0"/>
          </a:p>
          <a:p>
            <a:pPr lvl="1"/>
            <a:r>
              <a:rPr lang="en-US" sz="2400" dirty="0"/>
              <a:t>Promote and enhance socio-economic development, fiscal self-sufficiency and tangible benefits for Kahnawà:ke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4031"/>
            <a:ext cx="9652000" cy="5271705"/>
          </a:xfrm>
        </p:spPr>
        <p:txBody>
          <a:bodyPr/>
          <a:lstStyle/>
          <a:p>
            <a:r>
              <a:rPr lang="en-US" sz="3100" dirty="0"/>
              <a:t>Purpose cont’d</a:t>
            </a:r>
          </a:p>
          <a:p>
            <a:pPr marL="0" indent="0">
              <a:buNone/>
            </a:pPr>
            <a:endParaRPr lang="en-US" sz="3100" dirty="0"/>
          </a:p>
          <a:p>
            <a:pPr lvl="1"/>
            <a:r>
              <a:rPr lang="en-US" sz="2400" dirty="0"/>
              <a:t>Provide for quality-controlled cannabis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Deter illicit and illegal activities in relation to cannabis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Balance the interests of Kahnawà:ke community members who remain divided on the production and sale of cannabis on the </a:t>
            </a:r>
            <a:r>
              <a:rPr lang="en-US" sz="2400" dirty="0" smtClean="0"/>
              <a:t>Territory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764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Applicability: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Applies to all persons within the Mohawk Territory of Kahnawà:ke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apply to Tioweró:ton Territory </a:t>
            </a:r>
          </a:p>
          <a:p>
            <a:pPr lvl="2"/>
            <a:r>
              <a:rPr lang="en-US" dirty="0" smtClean="0"/>
              <a:t>Kahnawà:ke and Kanehsatà:ke must jointly agree to apply all or part of KCCL to Tioweró:ton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Kahnawà:ke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Cannabis Control Law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603"/>
            <a:ext cx="9652000" cy="5203133"/>
          </a:xfrm>
        </p:spPr>
        <p:txBody>
          <a:bodyPr>
            <a:normAutofit/>
          </a:bodyPr>
          <a:lstStyle/>
          <a:p>
            <a:r>
              <a:rPr lang="en-US" dirty="0" smtClean="0"/>
              <a:t>Possession</a:t>
            </a:r>
            <a:endParaRPr lang="en-US" dirty="0"/>
          </a:p>
          <a:p>
            <a:pPr lvl="1"/>
            <a:r>
              <a:rPr lang="en-US" dirty="0" smtClean="0"/>
              <a:t>Cannabis must be purchased from a licensed dispensary</a:t>
            </a:r>
          </a:p>
          <a:p>
            <a:pPr lvl="1"/>
            <a:r>
              <a:rPr lang="en-US" dirty="0" smtClean="0"/>
              <a:t>Must not exceed amount prescribed by regulation (i.e. 30 g)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Prescribed legal </a:t>
            </a:r>
            <a:r>
              <a:rPr lang="en-US" dirty="0"/>
              <a:t>age for purchase of cannabis in </a:t>
            </a:r>
            <a:r>
              <a:rPr lang="en-US" dirty="0" smtClean="0"/>
              <a:t>Kahnawà:ke</a:t>
            </a:r>
          </a:p>
          <a:p>
            <a:pPr lvl="1"/>
            <a:r>
              <a:rPr lang="en-US" dirty="0" smtClean="0"/>
              <a:t>Currently set at 21 years of age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cultivation of household plants</a:t>
            </a:r>
          </a:p>
          <a:p>
            <a:endParaRPr lang="en-US" dirty="0"/>
          </a:p>
          <a:p>
            <a:r>
              <a:rPr lang="en-US" dirty="0"/>
              <a:t>Rules </a:t>
            </a:r>
            <a:r>
              <a:rPr lang="en-US" dirty="0" smtClean="0"/>
              <a:t>on consumption in public</a:t>
            </a:r>
            <a:endParaRPr lang="en-US" dirty="0" smtClean="0"/>
          </a:p>
          <a:p>
            <a:pPr lvl="1"/>
            <a:r>
              <a:rPr lang="en-US" dirty="0" smtClean="0"/>
              <a:t>No consumption in public areas</a:t>
            </a:r>
            <a:endParaRPr lang="en-US" dirty="0"/>
          </a:p>
          <a:p>
            <a:pPr marL="29260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06083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Possession by medical patients</a:t>
            </a:r>
          </a:p>
          <a:p>
            <a:pPr lvl="1"/>
            <a:r>
              <a:rPr lang="en-US" dirty="0" smtClean="0"/>
              <a:t>KCCL does not impose any restrictions on persons requiring cannabis for medical purposes</a:t>
            </a:r>
          </a:p>
          <a:p>
            <a:pPr lvl="1"/>
            <a:r>
              <a:rPr lang="en-US" dirty="0" smtClean="0"/>
              <a:t>Medical prescription supersedes the application of KCCL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9365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points on Cannabis 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Cannabis is currently legal for medical purposes only </a:t>
            </a:r>
          </a:p>
          <a:p>
            <a:endParaRPr lang="en-US" dirty="0"/>
          </a:p>
          <a:p>
            <a:r>
              <a:rPr lang="en-US" dirty="0" smtClean="0"/>
              <a:t>Medical cannabis can only be legally produced by Health Canada licensed producers and delivered via mail (i.e. Canada Post)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Cannabis will become legal for recreational use once the </a:t>
            </a:r>
            <a:r>
              <a:rPr lang="en-US" i="1" dirty="0" smtClean="0"/>
              <a:t>Cannabis Act </a:t>
            </a:r>
            <a:r>
              <a:rPr lang="en-US" dirty="0" smtClean="0"/>
              <a:t>comes into force on:</a:t>
            </a:r>
          </a:p>
          <a:p>
            <a:pPr lvl="1"/>
            <a:r>
              <a:rPr lang="en-US" dirty="0" smtClean="0"/>
              <a:t>October </a:t>
            </a:r>
            <a:r>
              <a:rPr lang="en-US" dirty="0"/>
              <a:t>17, </a:t>
            </a:r>
            <a:r>
              <a:rPr lang="en-US" dirty="0" smtClean="0"/>
              <a:t>2018</a:t>
            </a:r>
          </a:p>
          <a:p>
            <a:pPr lvl="1"/>
            <a:endParaRPr lang="en-US" dirty="0"/>
          </a:p>
          <a:p>
            <a:r>
              <a:rPr lang="en-US" dirty="0" smtClean="0"/>
              <a:t>After October 17, 2018, a Health Canada license will continue to be necessary to </a:t>
            </a:r>
            <a:r>
              <a:rPr lang="en-US" dirty="0" smtClean="0"/>
              <a:t>produce </a:t>
            </a:r>
            <a:r>
              <a:rPr lang="en-US" dirty="0" smtClean="0"/>
              <a:t>legal and licensed cannabis</a:t>
            </a:r>
            <a:endParaRPr lang="en-US" dirty="0"/>
          </a:p>
          <a:p>
            <a:endParaRPr lang="en-US" dirty="0" smtClean="0"/>
          </a:p>
          <a:p>
            <a:pPr marL="292608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292608" lvl="1" indent="0">
              <a:buNone/>
            </a:pPr>
            <a:endParaRPr lang="en-US" dirty="0"/>
          </a:p>
          <a:p>
            <a:pPr marL="29260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31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76" y="1160585"/>
            <a:ext cx="9652000" cy="5295151"/>
          </a:xfrm>
        </p:spPr>
        <p:txBody>
          <a:bodyPr>
            <a:normAutofit/>
          </a:bodyPr>
          <a:lstStyle/>
          <a:p>
            <a:r>
              <a:rPr lang="en-US" dirty="0"/>
              <a:t>Creation of two new bodies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Cannabis Control </a:t>
            </a:r>
            <a:r>
              <a:rPr lang="en-US" dirty="0" smtClean="0"/>
              <a:t>Board: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Issue, suspend and revoke licenses</a:t>
            </a:r>
          </a:p>
          <a:p>
            <a:pPr lvl="2"/>
            <a:r>
              <a:rPr lang="en-US" dirty="0"/>
              <a:t>Regulate, monitor and inspect</a:t>
            </a:r>
          </a:p>
          <a:p>
            <a:pPr lvl="2"/>
            <a:r>
              <a:rPr lang="en-US" dirty="0"/>
              <a:t>Wide discretion to take any action necessary to fulfill purpose of the </a:t>
            </a:r>
            <a:r>
              <a:rPr lang="en-US" dirty="0" smtClean="0"/>
              <a:t>KCCL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Health and Safety Committee: 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dirty="0"/>
              <a:t>Will recommend number of licenses to issue in Territory</a:t>
            </a:r>
          </a:p>
          <a:p>
            <a:pPr lvl="2"/>
            <a:r>
              <a:rPr lang="en-US" dirty="0"/>
              <a:t>Will recommend regulations to be adopted by Control </a:t>
            </a:r>
            <a:r>
              <a:rPr lang="en-US" dirty="0" smtClean="0"/>
              <a:t>Board</a:t>
            </a:r>
            <a:endParaRPr lang="en-US" dirty="0"/>
          </a:p>
          <a:p>
            <a:pPr marL="29260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licenses available:</a:t>
            </a:r>
            <a:endParaRPr lang="en-US" dirty="0"/>
          </a:p>
          <a:p>
            <a:pPr lvl="1"/>
            <a:r>
              <a:rPr lang="en-US" dirty="0" smtClean="0"/>
              <a:t>Standard Cultivation License</a:t>
            </a:r>
            <a:endParaRPr lang="en-US" dirty="0"/>
          </a:p>
          <a:p>
            <a:pPr lvl="1"/>
            <a:r>
              <a:rPr lang="en-US" dirty="0"/>
              <a:t>Micro-cultivation License </a:t>
            </a:r>
            <a:endParaRPr lang="en-US" dirty="0" smtClean="0"/>
          </a:p>
          <a:p>
            <a:pPr lvl="1"/>
            <a:r>
              <a:rPr lang="en-US" dirty="0" smtClean="0"/>
              <a:t>Standard Processing License</a:t>
            </a:r>
          </a:p>
          <a:p>
            <a:pPr lvl="1"/>
            <a:r>
              <a:rPr lang="en-US" dirty="0" smtClean="0"/>
              <a:t>Micro-processing License</a:t>
            </a:r>
            <a:endParaRPr lang="en-US" dirty="0"/>
          </a:p>
          <a:p>
            <a:pPr lvl="1"/>
            <a:r>
              <a:rPr lang="en-US" dirty="0" smtClean="0"/>
              <a:t>Distribution </a:t>
            </a:r>
            <a:r>
              <a:rPr lang="en-US" dirty="0"/>
              <a:t>License</a:t>
            </a:r>
          </a:p>
          <a:p>
            <a:pPr lvl="1"/>
            <a:r>
              <a:rPr lang="en-US" dirty="0"/>
              <a:t>Dispensary License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such other license category that the Board may create by regulation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54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3692"/>
            <a:ext cx="9652000" cy="5342044"/>
          </a:xfrm>
        </p:spPr>
        <p:txBody>
          <a:bodyPr>
            <a:normAutofit/>
          </a:bodyPr>
          <a:lstStyle/>
          <a:p>
            <a:r>
              <a:rPr lang="en-US" dirty="0"/>
              <a:t>Standard </a:t>
            </a:r>
            <a:r>
              <a:rPr lang="en-US" dirty="0" smtClean="0"/>
              <a:t>cultivation/processing license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available to a community-owned or empowered entity</a:t>
            </a:r>
          </a:p>
          <a:p>
            <a:pPr lvl="1"/>
            <a:r>
              <a:rPr lang="en-US" dirty="0"/>
              <a:t>Entire community must benefit from a large-scale facility</a:t>
            </a:r>
          </a:p>
          <a:p>
            <a:pPr marL="292608" lvl="1" indent="0">
              <a:buNone/>
            </a:pPr>
            <a:endParaRPr lang="en-US" dirty="0"/>
          </a:p>
          <a:p>
            <a:pPr marL="292608" lvl="1" indent="0">
              <a:buNone/>
            </a:pPr>
            <a:endParaRPr lang="en-US" dirty="0"/>
          </a:p>
          <a:p>
            <a:r>
              <a:rPr lang="en-US" dirty="0" smtClean="0"/>
              <a:t>Micro-cultivation/micro-processing </a:t>
            </a:r>
            <a:r>
              <a:rPr lang="en-US" dirty="0"/>
              <a:t>licenses:</a:t>
            </a:r>
          </a:p>
          <a:p>
            <a:pPr lvl="1"/>
            <a:r>
              <a:rPr lang="en-US" dirty="0"/>
              <a:t>Individual community members eligible to apply for </a:t>
            </a:r>
            <a:r>
              <a:rPr lang="en-US" dirty="0" smtClean="0"/>
              <a:t>micro-cultivation/micro-processing </a:t>
            </a:r>
            <a:r>
              <a:rPr lang="en-US" dirty="0"/>
              <a:t>licenses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0585"/>
            <a:ext cx="9652000" cy="5295151"/>
          </a:xfrm>
        </p:spPr>
        <p:txBody>
          <a:bodyPr/>
          <a:lstStyle/>
          <a:p>
            <a:r>
              <a:rPr lang="en-US" dirty="0"/>
              <a:t>Dispensary: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 smtClean="0"/>
              <a:t>Quebec’s </a:t>
            </a:r>
            <a:r>
              <a:rPr lang="en-US" sz="2400" dirty="0"/>
              <a:t>cannabis distribution </a:t>
            </a:r>
            <a:r>
              <a:rPr lang="en-US" sz="2400" dirty="0" smtClean="0"/>
              <a:t>model not applicable to the </a:t>
            </a:r>
            <a:r>
              <a:rPr lang="en-US" sz="2400" dirty="0"/>
              <a:t>Territory</a:t>
            </a:r>
          </a:p>
          <a:p>
            <a:pPr marL="292608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Instead, a </a:t>
            </a:r>
            <a:r>
              <a:rPr lang="en-US" sz="2400" dirty="0"/>
              <a:t>Health Canada &amp; Kahnawà:ke retail license will be required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Nevertheless, Kahnawà:ke will maintain strict standards (i.e. labelling, testing, licensing, etc.) and authorize Health Canada </a:t>
            </a:r>
            <a:r>
              <a:rPr lang="en-US" sz="2400" dirty="0" smtClean="0"/>
              <a:t>to </a:t>
            </a:r>
            <a:r>
              <a:rPr lang="en-US" sz="2400" dirty="0"/>
              <a:t>ensure conformity with federal </a:t>
            </a:r>
            <a:r>
              <a:rPr lang="en-US" sz="2400" dirty="0" smtClean="0"/>
              <a:t>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70206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&amp; Testing</a:t>
            </a:r>
          </a:p>
          <a:p>
            <a:pPr lvl="1"/>
            <a:r>
              <a:rPr lang="en-US" dirty="0" smtClean="0"/>
              <a:t>Health Canada testing standards apply</a:t>
            </a:r>
          </a:p>
          <a:p>
            <a:pPr lvl="1"/>
            <a:r>
              <a:rPr lang="en-US" dirty="0" smtClean="0"/>
              <a:t>Health Canada has developed uniform testing standards for cannabis at recognized laboratories</a:t>
            </a:r>
          </a:p>
          <a:p>
            <a:pPr lvl="1"/>
            <a:r>
              <a:rPr lang="en-US" dirty="0" smtClean="0"/>
              <a:t>Kahnawà:ke does not have the technical capacity or expertise to conduct testing at this time</a:t>
            </a:r>
          </a:p>
          <a:p>
            <a:pPr lvl="1"/>
            <a:r>
              <a:rPr lang="en-US" dirty="0" smtClean="0"/>
              <a:t>Cannabis Control Board will ensure that any cannabis cultivated, processed, and sold in the community adheres to Health Canada’s standards</a:t>
            </a:r>
            <a:endParaRPr lang="en-US" dirty="0"/>
          </a:p>
          <a:p>
            <a:r>
              <a:rPr lang="en-US" dirty="0" smtClean="0"/>
              <a:t>Packaging &amp; labelling</a:t>
            </a:r>
          </a:p>
          <a:p>
            <a:pPr lvl="1"/>
            <a:r>
              <a:rPr lang="en-US" dirty="0" smtClean="0"/>
              <a:t>Must follow all Health Canada requirements</a:t>
            </a:r>
          </a:p>
          <a:p>
            <a:pPr lvl="1"/>
            <a:r>
              <a:rPr lang="en-US" dirty="0" smtClean="0"/>
              <a:t>Will make product easy to 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8192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of Sale </a:t>
            </a:r>
            <a:r>
              <a:rPr lang="en-US" dirty="0" smtClean="0"/>
              <a:t>Non-</a:t>
            </a:r>
            <a:r>
              <a:rPr lang="en-CA" dirty="0" err="1" smtClean="0"/>
              <a:t>Onkwehón:we</a:t>
            </a:r>
            <a:r>
              <a:rPr lang="en-US" dirty="0" smtClean="0"/>
              <a:t> </a:t>
            </a:r>
            <a:r>
              <a:rPr lang="en-US" dirty="0" smtClean="0"/>
              <a:t>Royalty</a:t>
            </a:r>
          </a:p>
          <a:p>
            <a:pPr lvl="1"/>
            <a:r>
              <a:rPr lang="en-US" dirty="0" smtClean="0"/>
              <a:t>No sales tax</a:t>
            </a:r>
          </a:p>
          <a:p>
            <a:pPr lvl="1"/>
            <a:r>
              <a:rPr lang="en-US" dirty="0" smtClean="0"/>
              <a:t>Royalty will not be remitted to external tax authorities</a:t>
            </a:r>
          </a:p>
          <a:p>
            <a:pPr lvl="1"/>
            <a:r>
              <a:rPr lang="en-US" dirty="0" smtClean="0"/>
              <a:t>Royalty is </a:t>
            </a:r>
            <a:r>
              <a:rPr lang="en-US" dirty="0" smtClean="0"/>
              <a:t>to </a:t>
            </a:r>
            <a:r>
              <a:rPr lang="en-US" dirty="0" smtClean="0"/>
              <a:t>avoid the imposition of sales tax if/when CRA/Revenue Quebec request the imposition of sales tax on cannabis</a:t>
            </a:r>
          </a:p>
          <a:p>
            <a:pPr lvl="1"/>
            <a:r>
              <a:rPr lang="en-US" dirty="0" smtClean="0"/>
              <a:t>Royalty to be used for community initiatives, such as socio-economic projects, drug prevention and education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9986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Mandatory Community Contributions</a:t>
            </a:r>
          </a:p>
          <a:p>
            <a:pPr lvl="1"/>
            <a:r>
              <a:rPr lang="en-US" dirty="0" smtClean="0"/>
              <a:t>License holders may be required to pay a community </a:t>
            </a:r>
            <a:r>
              <a:rPr lang="en-US" dirty="0" smtClean="0"/>
              <a:t>contribution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Contribution will be used to cover:</a:t>
            </a:r>
          </a:p>
          <a:p>
            <a:pPr lvl="2"/>
            <a:r>
              <a:rPr lang="en-US" dirty="0" smtClean="0"/>
              <a:t>Administrative costs of regulating cannabis</a:t>
            </a:r>
          </a:p>
          <a:p>
            <a:pPr lvl="2"/>
            <a:r>
              <a:rPr lang="en-US" dirty="0" smtClean="0"/>
              <a:t>Upgrades to community infrastructure</a:t>
            </a:r>
            <a:endParaRPr lang="en-US" dirty="0" smtClean="0"/>
          </a:p>
          <a:p>
            <a:pPr marL="292608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Cultivation is a significant drain on community resources (i.e. land, water treatment, electricity, etc.)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Community infrastructure (i.e. water treatment facility, utilities, water pipes, etc.) will require significant upgrades in order to sustain a local cannabis industry</a:t>
            </a:r>
          </a:p>
          <a:p>
            <a:pPr marL="292608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1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Kahnawà:Ke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Enforcement:</a:t>
            </a:r>
            <a:endParaRPr lang="en-US" sz="1600" dirty="0"/>
          </a:p>
          <a:p>
            <a:pPr lvl="1"/>
            <a:r>
              <a:rPr lang="en-US" dirty="0"/>
              <a:t>Breaches of law or regulations will result in sanctions by Cannabis Control Board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Peacekeepers will apply penal/criminal laws for unlicensed cannabis activities and enforce criminal laws of general application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Anyone producing, selling, or distributing cannabis without both a Health Canada </a:t>
            </a:r>
            <a:r>
              <a:rPr lang="en-US" dirty="0" smtClean="0"/>
              <a:t>and </a:t>
            </a:r>
            <a:r>
              <a:rPr lang="en-US" dirty="0"/>
              <a:t>Kahnawà:ke license will be operating illegally under KCCL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6729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908" y="1877364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Niá:wen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7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9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Federal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Act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4709"/>
            <a:ext cx="9652000" cy="5131028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An </a:t>
            </a:r>
            <a:r>
              <a:rPr lang="en-US" i="1" dirty="0"/>
              <a:t>Act respecting cannabis and to amend the Controlled Drugs and Substances Act, the Criminal Code and other </a:t>
            </a:r>
            <a:r>
              <a:rPr lang="en-US" i="1" dirty="0" smtClean="0"/>
              <a:t>Acts (</a:t>
            </a:r>
            <a:r>
              <a:rPr lang="en-US" dirty="0" smtClean="0"/>
              <a:t>also known as the</a:t>
            </a:r>
            <a:r>
              <a:rPr lang="en-US" i="1" dirty="0" smtClean="0"/>
              <a:t> Cannabis Act)</a:t>
            </a:r>
            <a:r>
              <a:rPr lang="en-US" dirty="0"/>
              <a:t> </a:t>
            </a:r>
            <a:r>
              <a:rPr lang="en-US" dirty="0" smtClean="0"/>
              <a:t>comes </a:t>
            </a:r>
            <a:r>
              <a:rPr lang="en-US" dirty="0"/>
              <a:t>into force on October 17, </a:t>
            </a:r>
            <a:r>
              <a:rPr lang="en-US" dirty="0" smtClean="0"/>
              <a:t>2018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Purpose of </a:t>
            </a:r>
            <a:r>
              <a:rPr lang="en-US" i="1" dirty="0" smtClean="0"/>
              <a:t>Cannabis Act</a:t>
            </a:r>
          </a:p>
          <a:p>
            <a:pPr lvl="1"/>
            <a:r>
              <a:rPr lang="en-US" dirty="0" smtClean="0"/>
              <a:t>It imposes </a:t>
            </a:r>
            <a:r>
              <a:rPr lang="en-US" dirty="0"/>
              <a:t>serious criminal penalties on people who break the </a:t>
            </a:r>
            <a:r>
              <a:rPr lang="en-US" dirty="0" smtClean="0"/>
              <a:t>law;</a:t>
            </a:r>
            <a:endParaRPr lang="en-US" dirty="0"/>
          </a:p>
          <a:p>
            <a:pPr lvl="1"/>
            <a:r>
              <a:rPr lang="en-US" dirty="0"/>
              <a:t>establishes strict product safety and quality requirements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/>
              <a:t>provides for the legal production of cannabis;</a:t>
            </a:r>
          </a:p>
          <a:p>
            <a:pPr lvl="1"/>
            <a:r>
              <a:rPr lang="en-US" dirty="0"/>
              <a:t>allows adults to possess and access regulated, quality-controlled, legal </a:t>
            </a:r>
            <a:r>
              <a:rPr lang="en-US" dirty="0" smtClean="0"/>
              <a:t>cannabis;</a:t>
            </a:r>
          </a:p>
          <a:p>
            <a:pPr lvl="1"/>
            <a:r>
              <a:rPr lang="en-US" dirty="0" smtClean="0"/>
              <a:t>It delegates the authority to provinces to regulate sale/distribution in their respective provinces.</a:t>
            </a:r>
            <a:endParaRPr lang="en-US" i="1" dirty="0" smtClean="0"/>
          </a:p>
          <a:p>
            <a:pPr lvl="1"/>
            <a:endParaRPr lang="en-US" i="1" dirty="0"/>
          </a:p>
          <a:p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1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350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Key points 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Cannabis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In order to be an authorized </a:t>
            </a:r>
            <a:r>
              <a:rPr lang="en-US" sz="2800" dirty="0" smtClean="0"/>
              <a:t>producer/seller </a:t>
            </a:r>
            <a:r>
              <a:rPr lang="en-US" sz="2800" dirty="0"/>
              <a:t>of cannabis, you need to have a Health Canada </a:t>
            </a:r>
            <a:r>
              <a:rPr lang="en-US" sz="2800" dirty="0" smtClean="0"/>
              <a:t>license</a:t>
            </a:r>
            <a:r>
              <a:rPr lang="en-US" sz="2800" dirty="0"/>
              <a:t>, otherwise you are liable to stiff criminal </a:t>
            </a:r>
            <a:r>
              <a:rPr lang="en-US" sz="2800" dirty="0" smtClean="0"/>
              <a:t>penalties, </a:t>
            </a:r>
            <a:r>
              <a:rPr lang="en-US" sz="2800" dirty="0"/>
              <a:t>including:</a:t>
            </a:r>
          </a:p>
          <a:p>
            <a:pPr lvl="1"/>
            <a:r>
              <a:rPr lang="en-US" sz="2400" dirty="0"/>
              <a:t>Possession over the limit – up to 5 years in prison</a:t>
            </a:r>
          </a:p>
          <a:p>
            <a:pPr lvl="1"/>
            <a:r>
              <a:rPr lang="en-US" sz="2400" dirty="0"/>
              <a:t>Illegal distribution or sale – up to 14 years in prison</a:t>
            </a:r>
          </a:p>
          <a:p>
            <a:pPr lvl="1"/>
            <a:r>
              <a:rPr lang="en-US" sz="2400" dirty="0" smtClean="0"/>
              <a:t>Illegal cannabis production – </a:t>
            </a:r>
            <a:r>
              <a:rPr lang="en-US" sz="2400" dirty="0"/>
              <a:t>up to 14 years in prison</a:t>
            </a:r>
          </a:p>
          <a:p>
            <a:pPr lvl="1"/>
            <a:r>
              <a:rPr lang="en-US" sz="2400" dirty="0"/>
              <a:t>Taking cannabis across the border – up to 14 years in prison</a:t>
            </a:r>
          </a:p>
          <a:p>
            <a:pPr lvl="1"/>
            <a:r>
              <a:rPr lang="en-US" sz="2400" dirty="0"/>
              <a:t>Giving or selling cannabis to someone under the age of 18 – up to 14 years in prison</a:t>
            </a:r>
          </a:p>
          <a:p>
            <a:pPr lvl="1"/>
            <a:r>
              <a:rPr lang="en-US" sz="2400" dirty="0"/>
              <a:t>Using a youth to commit a cannabis related offence – up to 14 years in prison</a:t>
            </a:r>
          </a:p>
          <a:p>
            <a:pPr lvl="0"/>
            <a:r>
              <a:rPr lang="en-US" sz="2800" dirty="0"/>
              <a:t>Cannabis-related offences could also lead </a:t>
            </a:r>
            <a:r>
              <a:rPr lang="en-US" sz="2800" dirty="0" smtClean="0"/>
              <a:t>offenders from </a:t>
            </a:r>
            <a:r>
              <a:rPr lang="en-US" sz="2800" dirty="0"/>
              <a:t>being barred entry to the United States as cannabis is still illegal </a:t>
            </a:r>
            <a:r>
              <a:rPr lang="en-US" sz="2800" dirty="0" smtClean="0"/>
              <a:t>federally in the U.S.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3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Applicability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Act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Kahnawà:ke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Cannabis Act </a:t>
            </a:r>
            <a:r>
              <a:rPr lang="en-US" dirty="0"/>
              <a:t>applies </a:t>
            </a:r>
            <a:r>
              <a:rPr lang="en-US" dirty="0" smtClean="0"/>
              <a:t>to the </a:t>
            </a:r>
            <a:r>
              <a:rPr lang="en-US" dirty="0"/>
              <a:t>Mohawk Territory of Kahnawà:ke</a:t>
            </a:r>
          </a:p>
          <a:p>
            <a:pPr lvl="1"/>
            <a:r>
              <a:rPr lang="en-US" dirty="0" smtClean="0"/>
              <a:t>Kahnawà:ke cannot escape the application of the </a:t>
            </a:r>
            <a:r>
              <a:rPr lang="en-US" i="1" dirty="0" smtClean="0"/>
              <a:t>Cannabis Act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Peacekeepers have the obligation to enforce the criminal laws of general application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Cannabis Act </a:t>
            </a:r>
            <a:r>
              <a:rPr lang="en-US" dirty="0" smtClean="0"/>
              <a:t>is a criminal law of general application, which includes very serious criminal sanctions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Given that cannabis is a drug, the PKs will enforce the criminal laws with respect to illegal and unlicensed cannabis within the Territory even after legalization</a:t>
            </a:r>
          </a:p>
          <a:p>
            <a:pPr marL="29260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9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556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will be legal once the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Act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comes into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477"/>
            <a:ext cx="9652000" cy="5248259"/>
          </a:xfrm>
        </p:spPr>
        <p:txBody>
          <a:bodyPr>
            <a:normAutofit/>
          </a:bodyPr>
          <a:lstStyle/>
          <a:p>
            <a:r>
              <a:rPr lang="en-US" dirty="0" smtClean="0"/>
              <a:t>Adults </a:t>
            </a:r>
            <a:r>
              <a:rPr lang="en-US" dirty="0"/>
              <a:t>who are </a:t>
            </a:r>
            <a:r>
              <a:rPr lang="en-US" dirty="0" smtClean="0"/>
              <a:t>of legal age</a:t>
            </a:r>
            <a:r>
              <a:rPr lang="en-US" dirty="0"/>
              <a:t> (depending on the </a:t>
            </a:r>
            <a:r>
              <a:rPr lang="en-US" dirty="0" smtClean="0"/>
              <a:t>province), </a:t>
            </a:r>
            <a:r>
              <a:rPr lang="en-US" dirty="0"/>
              <a:t>will be able to legally:</a:t>
            </a:r>
          </a:p>
          <a:p>
            <a:pPr lvl="1"/>
            <a:r>
              <a:rPr lang="en-US" b="1" dirty="0"/>
              <a:t>purchase</a:t>
            </a:r>
            <a:r>
              <a:rPr lang="en-US" dirty="0"/>
              <a:t> limited amounts of fresh cannabis, dried cannabis, cannabis oil, cannabis seeds, or cannabis plants from retailers authorized by the </a:t>
            </a:r>
            <a:r>
              <a:rPr lang="en-US" dirty="0" smtClean="0"/>
              <a:t>provinces;</a:t>
            </a:r>
            <a:endParaRPr lang="en-US" dirty="0"/>
          </a:p>
          <a:p>
            <a:pPr lvl="1"/>
            <a:r>
              <a:rPr lang="en-US" b="1" dirty="0"/>
              <a:t>possess</a:t>
            </a:r>
            <a:r>
              <a:rPr lang="en-US" dirty="0"/>
              <a:t> up to 30 grams of dried legal cannabis or equivalent in non-dried form in public;</a:t>
            </a:r>
          </a:p>
          <a:p>
            <a:pPr lvl="1"/>
            <a:r>
              <a:rPr lang="en-US" b="1" dirty="0"/>
              <a:t>consume</a:t>
            </a:r>
            <a:r>
              <a:rPr lang="en-US" dirty="0"/>
              <a:t> cannabis in locations authorized by local jurisdictions;</a:t>
            </a:r>
          </a:p>
          <a:p>
            <a:pPr lvl="1"/>
            <a:r>
              <a:rPr lang="en-US" b="1" dirty="0" smtClean="0"/>
              <a:t>share</a:t>
            </a:r>
            <a:r>
              <a:rPr lang="en-US" dirty="0"/>
              <a:t> up to 30 grams of dried cannabis or equivalent with other adults;</a:t>
            </a:r>
          </a:p>
          <a:p>
            <a:pPr lvl="1"/>
            <a:r>
              <a:rPr lang="en-US" b="1" dirty="0"/>
              <a:t>make</a:t>
            </a:r>
            <a:r>
              <a:rPr lang="en-US" dirty="0"/>
              <a:t> legal cannabis-containing products at home, such as food and drinks, provided that dangerous organic solvents are not used in making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874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Applicability of Quebec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regulation act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Kahnawà:ke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province is responsible for regulating distribution/sale of cannabis</a:t>
            </a:r>
          </a:p>
          <a:p>
            <a:endParaRPr lang="en-US" dirty="0" smtClean="0"/>
          </a:p>
          <a:p>
            <a:r>
              <a:rPr lang="en-US" dirty="0" smtClean="0"/>
              <a:t>Quebec is implementing an SAQ-type model to regulate and manage sale of cannabis in the province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Quebec’s cannabis </a:t>
            </a:r>
            <a:r>
              <a:rPr lang="en-US" dirty="0" smtClean="0"/>
              <a:t>regulations will </a:t>
            </a:r>
            <a:r>
              <a:rPr lang="en-US" u="sng" dirty="0" smtClean="0"/>
              <a:t>not</a:t>
            </a:r>
            <a:r>
              <a:rPr lang="en-US" dirty="0" smtClean="0"/>
              <a:t> apply in Kahnawà:ke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Kahnawà:ke will regulate cannabis sale/distribution on the Territory and ensure that all cannabis produced, processed, distributed and sold in Kahnawake is licensed by Health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6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41252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</a:rPr>
              <a:t>Council decisions on cannabis legislation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Appointment of Cannabis Working Group:</a:t>
            </a:r>
          </a:p>
          <a:p>
            <a:pPr lvl="1"/>
            <a:r>
              <a:rPr lang="en-US" b="1" dirty="0"/>
              <a:t>Legislative drafting </a:t>
            </a:r>
            <a:r>
              <a:rPr lang="en-US" b="1" dirty="0" smtClean="0"/>
              <a:t>team responsible for drafting of KCCL</a:t>
            </a:r>
            <a:endParaRPr lang="en-US" b="1" dirty="0"/>
          </a:p>
          <a:p>
            <a:pPr lvl="1"/>
            <a:r>
              <a:rPr lang="en-US" b="1" dirty="0" smtClean="0"/>
              <a:t>Exploration of socio-economic opportunities for communal benefit</a:t>
            </a:r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MCED </a:t>
            </a:r>
            <a:r>
              <a:rPr lang="en-US" b="1" dirty="0"/>
              <a:t>No. 48/2017-2018:</a:t>
            </a:r>
            <a:endParaRPr lang="en-US" sz="1100" b="1" i="1" dirty="0"/>
          </a:p>
          <a:p>
            <a:pPr lvl="1"/>
            <a:r>
              <a:rPr lang="en-US" b="1" dirty="0"/>
              <a:t>Moratorium on the distribution and sale of cannabis for profit </a:t>
            </a:r>
          </a:p>
          <a:p>
            <a:pPr lvl="1"/>
            <a:r>
              <a:rPr lang="en-US" b="1" dirty="0"/>
              <a:t>Moratorium to be rescinded and replaced by the </a:t>
            </a:r>
            <a:r>
              <a:rPr lang="en-US" b="1" i="1" dirty="0"/>
              <a:t>Kahnawake Cannabis Control Law</a:t>
            </a:r>
            <a:endParaRPr lang="en-US" sz="1050" b="1" i="1" dirty="0"/>
          </a:p>
          <a:p>
            <a:pPr marL="0" indent="0">
              <a:buNone/>
            </a:pPr>
            <a:endParaRPr lang="en-US" sz="11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70914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Council decisions on cannabis legislation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477"/>
            <a:ext cx="9652000" cy="5248259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MCED No. 61/2017-2018:</a:t>
            </a:r>
            <a:endParaRPr lang="en-US" sz="1100" b="1" i="1" dirty="0"/>
          </a:p>
          <a:p>
            <a:pPr lvl="1"/>
            <a:r>
              <a:rPr lang="en-US" sz="1600" b="1" dirty="0"/>
              <a:t>Designated Type II regulatory legislation</a:t>
            </a:r>
          </a:p>
          <a:p>
            <a:pPr lvl="1"/>
            <a:r>
              <a:rPr lang="en-US" sz="1600" b="1" dirty="0" smtClean="0"/>
              <a:t>Purpose and scope </a:t>
            </a:r>
            <a:r>
              <a:rPr lang="en-US" sz="1600" b="1" dirty="0" smtClean="0"/>
              <a:t>of the </a:t>
            </a:r>
            <a:r>
              <a:rPr lang="en-US" sz="1600" b="1" dirty="0"/>
              <a:t>Kahnawake Cannabis Control Law</a:t>
            </a:r>
            <a:r>
              <a:rPr lang="en-US" sz="1600" b="1" dirty="0" smtClean="0"/>
              <a:t>:</a:t>
            </a:r>
            <a:endParaRPr lang="en-US" sz="1600" b="1" i="1" dirty="0"/>
          </a:p>
          <a:p>
            <a:pPr lvl="2" fontAlgn="base"/>
            <a:r>
              <a:rPr lang="en-US" sz="1600" b="1" dirty="0"/>
              <a:t>Ensure health and safety of the community, first and foremost; </a:t>
            </a:r>
            <a:endParaRPr lang="en-US" sz="1600" b="1" dirty="0" smtClean="0"/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Establish a licensing process for production, distribution, and sale</a:t>
            </a:r>
            <a:r>
              <a:rPr lang="en-US" sz="1600" b="1" dirty="0" smtClean="0"/>
              <a:t>;</a:t>
            </a:r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Harmonize the licensing process for the production of cannabis with the licensing process overseen by Health Canada; </a:t>
            </a:r>
            <a:endParaRPr lang="en-US" sz="1600" b="1" dirty="0" smtClean="0"/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Establish criteria for the eligibility of licenses; </a:t>
            </a:r>
            <a:endParaRPr lang="en-US" sz="1600" b="1" dirty="0" smtClean="0"/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Establish a regulatory body to be appointed by Chief &amp; Council mandated to regulate all aspects of the cannabis industry</a:t>
            </a:r>
            <a:r>
              <a:rPr lang="en-US" sz="1600" b="1" dirty="0" smtClean="0"/>
              <a:t>;</a:t>
            </a:r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Ensure that the community receives tangible socio-economic benefits from the proceeds received from any cannabis operations within the Territory.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4527</TotalTime>
  <Words>1639</Words>
  <Application>Microsoft Office PowerPoint</Application>
  <PresentationFormat>Custom</PresentationFormat>
  <Paragraphs>273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             Kahnawà:ke’s Approach to Cannabis Legalization</vt:lpstr>
      <vt:lpstr>Key points on Cannabis legalization</vt:lpstr>
      <vt:lpstr>Federal Cannabis Act</vt:lpstr>
      <vt:lpstr>Key points on Cannabis legalization</vt:lpstr>
      <vt:lpstr>  Applicability of the Cannabis Act To Kahnawà:ke</vt:lpstr>
      <vt:lpstr>What will be legal once the cannabis Act comes into force?</vt:lpstr>
      <vt:lpstr>Applicability of Quebec cannabis regulation act to Kahnawà:ke</vt:lpstr>
      <vt:lpstr>Council decisions on cannabis legislation</vt:lpstr>
      <vt:lpstr>Council decisions on cannabis legislation</vt:lpstr>
      <vt:lpstr>PREPARATION FOR Cannabis LEGALIZATION</vt:lpstr>
      <vt:lpstr>Key Takeaways from Kahnawà:ke Technical Survey 2017</vt:lpstr>
      <vt:lpstr>Made-for-Kahnawake solution to cannabis legalization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 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PowerPoint Presentation</vt:lpstr>
    </vt:vector>
  </TitlesOfParts>
  <Company>mck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Update</dc:title>
  <dc:creator>Paul Rice</dc:creator>
  <cp:lastModifiedBy>Eric Doucet</cp:lastModifiedBy>
  <cp:revision>294</cp:revision>
  <cp:lastPrinted>2018-08-21T12:59:23Z</cp:lastPrinted>
  <dcterms:created xsi:type="dcterms:W3CDTF">2018-03-11T14:23:58Z</dcterms:created>
  <dcterms:modified xsi:type="dcterms:W3CDTF">2018-08-21T15:03:40Z</dcterms:modified>
</cp:coreProperties>
</file>